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294" r:id="rId6"/>
    <p:sldId id="295" r:id="rId7"/>
    <p:sldId id="301" r:id="rId8"/>
    <p:sldId id="303" r:id="rId9"/>
    <p:sldId id="304" r:id="rId10"/>
    <p:sldId id="305" r:id="rId11"/>
    <p:sldId id="299" r:id="rId12"/>
    <p:sldId id="306" r:id="rId13"/>
    <p:sldId id="300" r:id="rId14"/>
    <p:sldId id="298" r:id="rId15"/>
    <p:sldId id="296" r:id="rId16"/>
    <p:sldId id="307" r:id="rId17"/>
    <p:sldId id="293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4C5"/>
    <a:srgbClr val="1B619F"/>
    <a:srgbClr val="BC3361"/>
    <a:srgbClr val="F1B342"/>
    <a:srgbClr val="2C5FA0"/>
    <a:srgbClr val="122442"/>
    <a:srgbClr val="1F4E84"/>
    <a:srgbClr val="7DAF54"/>
    <a:srgbClr val="686191"/>
    <a:srgbClr val="D48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>
        <p:scale>
          <a:sx n="116" d="100"/>
          <a:sy n="116" d="100"/>
        </p:scale>
        <p:origin x="-288" y="-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BC3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2244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F1B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D993A0BC-9220-B2B4-400F-434F9515D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=""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=""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=""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b="0" spc="0" dirty="0" smtClean="0">
                <a:solidFill>
                  <a:prstClr val="black"/>
                </a:solidFill>
              </a:rPr>
              <a:t>PERCHE’ E QUANDO NISSEN – SLEEVE </a:t>
            </a:r>
            <a:endParaRPr lang="it-IT" dirty="0">
              <a:solidFill>
                <a:srgbClr val="05A4C5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sz="2800" b="1" dirty="0" smtClean="0">
                <a:solidFill>
                  <a:srgbClr val="2C5FA0"/>
                </a:solidFill>
              </a:rPr>
              <a:t>Dr. Giovanni Cesana</a:t>
            </a:r>
            <a:endParaRPr lang="it-IT" sz="2800" b="1" dirty="0">
              <a:solidFill>
                <a:srgbClr val="2C5FA0"/>
              </a:solidFill>
            </a:endParaRPr>
          </a:p>
          <a:p>
            <a:r>
              <a:rPr lang="it-IT" sz="2800" b="1" dirty="0" smtClean="0">
                <a:solidFill>
                  <a:srgbClr val="2C5FA0"/>
                </a:solidFill>
              </a:rPr>
              <a:t>Centro eccellenza </a:t>
            </a:r>
            <a:r>
              <a:rPr lang="it-IT" sz="2800" b="1" dirty="0" err="1" smtClean="0">
                <a:solidFill>
                  <a:srgbClr val="2C5FA0"/>
                </a:solidFill>
              </a:rPr>
              <a:t>s.i.c.ob</a:t>
            </a:r>
            <a:r>
              <a:rPr lang="it-IT" sz="2800" b="1" dirty="0" smtClean="0">
                <a:solidFill>
                  <a:srgbClr val="2C5FA0"/>
                </a:solidFill>
              </a:rPr>
              <a:t>.</a:t>
            </a:r>
          </a:p>
          <a:p>
            <a:r>
              <a:rPr lang="it-IT" sz="2800" b="1" dirty="0" smtClean="0">
                <a:solidFill>
                  <a:srgbClr val="2C5FA0"/>
                </a:solidFill>
              </a:rPr>
              <a:t>Policlinico San marco, </a:t>
            </a:r>
            <a:r>
              <a:rPr lang="it-IT" sz="2800" b="1" dirty="0" err="1" smtClean="0">
                <a:solidFill>
                  <a:srgbClr val="2C5FA0"/>
                </a:solidFill>
              </a:rPr>
              <a:t>zingonia</a:t>
            </a:r>
            <a:r>
              <a:rPr lang="it-IT" sz="2800" b="1" dirty="0" smtClean="0">
                <a:solidFill>
                  <a:srgbClr val="2C5FA0"/>
                </a:solidFill>
              </a:rPr>
              <a:t> BG</a:t>
            </a:r>
            <a:endParaRPr lang="it-IT" sz="2800" b="1" dirty="0">
              <a:solidFill>
                <a:srgbClr val="2C5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a lungo termine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6548" y="2108201"/>
            <a:ext cx="10058400" cy="74187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it-IT" b="1" dirty="0" smtClean="0"/>
              <a:t>STUDIO OSSERVAZIONALE: </a:t>
            </a:r>
            <a:r>
              <a:rPr lang="it-IT" dirty="0" smtClean="0"/>
              <a:t>58 pazienti affetti da obesità + sintomi reflusso + </a:t>
            </a:r>
            <a:r>
              <a:rPr lang="it-IT" dirty="0" err="1" smtClean="0"/>
              <a:t>PPIs</a:t>
            </a:r>
            <a:r>
              <a:rPr lang="it-IT" dirty="0" smtClean="0"/>
              <a:t> + esofagite. Sottoposti a Sleeve + Rossetti. </a:t>
            </a:r>
            <a:r>
              <a:rPr lang="it-IT" dirty="0" err="1" smtClean="0"/>
              <a:t>Follow</a:t>
            </a:r>
            <a:r>
              <a:rPr lang="it-IT" dirty="0" smtClean="0"/>
              <a:t> up &gt; 5 anni (60.71%). </a:t>
            </a:r>
            <a:endParaRPr lang="it-IT" b="1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202693" y="2988624"/>
            <a:ext cx="10058400" cy="70460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err="1" smtClean="0"/>
              <a:t>Fundoplicatio</a:t>
            </a:r>
            <a:r>
              <a:rPr lang="it-IT" b="1" dirty="0" smtClean="0"/>
              <a:t> intatta </a:t>
            </a:r>
            <a:r>
              <a:rPr lang="it-IT" dirty="0" smtClean="0"/>
              <a:t>in 54/58 pazienti (93.10%): 2 perforazioni e 2 aperture della </a:t>
            </a:r>
            <a:r>
              <a:rPr lang="it-IT" dirty="0" err="1" smtClean="0"/>
              <a:t>fundoplicatio</a:t>
            </a:r>
            <a:r>
              <a:rPr lang="it-IT" dirty="0" smtClean="0"/>
              <a:t> ( a 5 e a 20 mesi)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202693" y="3811977"/>
            <a:ext cx="10058400" cy="78377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/>
              <a:t>Interventi per recupero ponderale </a:t>
            </a:r>
            <a:r>
              <a:rPr lang="it-IT" dirty="0" smtClean="0"/>
              <a:t>3/56 pazienti (5.36%). %TWL </a:t>
            </a:r>
            <a:r>
              <a:rPr lang="en-US" dirty="0"/>
              <a:t>32.12±7.05% </a:t>
            </a:r>
            <a:r>
              <a:rPr lang="en-US" dirty="0" smtClean="0"/>
              <a:t>a 1 anno e </a:t>
            </a:r>
            <a:r>
              <a:rPr lang="en-US" dirty="0"/>
              <a:t>24.38±9.25</a:t>
            </a:r>
            <a:r>
              <a:rPr lang="en-US" dirty="0" smtClean="0"/>
              <a:t>% a 5 </a:t>
            </a:r>
            <a:r>
              <a:rPr lang="en-US" dirty="0" err="1" smtClean="0"/>
              <a:t>anni</a:t>
            </a:r>
            <a:r>
              <a:rPr lang="en-US" dirty="0"/>
              <a:t> </a:t>
            </a:r>
            <a:r>
              <a:rPr lang="en-US" dirty="0" smtClean="0"/>
              <a:t>(29.5% a 1 anno, 27% a 5 </a:t>
            </a:r>
            <a:r>
              <a:rPr lang="en-US" dirty="0" err="1" smtClean="0"/>
              <a:t>anni</a:t>
            </a:r>
            <a:r>
              <a:rPr lang="en-US" dirty="0"/>
              <a:t>)</a:t>
            </a:r>
            <a:r>
              <a:rPr lang="en-US" dirty="0" smtClean="0"/>
              <a:t> [sys rev OBSU 2021*</a:t>
            </a:r>
            <a:r>
              <a:rPr lang="en-US" dirty="0"/>
              <a:t>]</a:t>
            </a:r>
            <a:r>
              <a:rPr lang="en-US" dirty="0" smtClean="0"/>
              <a:t>.</a:t>
            </a:r>
            <a:endParaRPr lang="it-IT" dirty="0" smtClean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218568" y="5061901"/>
            <a:ext cx="10058400" cy="152201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/>
              <a:t>GERD, tot 56 pazienti</a:t>
            </a:r>
            <a:endParaRPr lang="it-IT" dirty="0"/>
          </a:p>
          <a:p>
            <a:pPr lvl="1"/>
            <a:r>
              <a:rPr lang="en-US" dirty="0"/>
              <a:t>GERD-Q A =</a:t>
            </a:r>
            <a:r>
              <a:rPr lang="en-US" dirty="0" smtClean="0"/>
              <a:t> </a:t>
            </a:r>
            <a:r>
              <a:rPr lang="en-US" dirty="0"/>
              <a:t>6±0.33 </a:t>
            </a:r>
            <a:r>
              <a:rPr lang="en-US" dirty="0" smtClean="0"/>
              <a:t>and </a:t>
            </a:r>
            <a:r>
              <a:rPr lang="en-US" dirty="0"/>
              <a:t>GERD-Q B =</a:t>
            </a:r>
            <a:r>
              <a:rPr lang="en-US" dirty="0" smtClean="0"/>
              <a:t> </a:t>
            </a:r>
            <a:r>
              <a:rPr lang="en-US" dirty="0"/>
              <a:t>0 </a:t>
            </a:r>
            <a:endParaRPr lang="en-US" dirty="0" smtClean="0"/>
          </a:p>
          <a:p>
            <a:pPr lvl="1"/>
            <a:r>
              <a:rPr lang="en-US" dirty="0" smtClean="0"/>
              <a:t>5/56 (14.71%) </a:t>
            </a:r>
            <a:r>
              <a:rPr lang="en-US" dirty="0" err="1" smtClean="0"/>
              <a:t>usano</a:t>
            </a:r>
            <a:r>
              <a:rPr lang="en-US" dirty="0" smtClean="0"/>
              <a:t> </a:t>
            </a:r>
            <a:r>
              <a:rPr lang="en-US" dirty="0" err="1" smtClean="0"/>
              <a:t>sporadicamente</a:t>
            </a:r>
            <a:r>
              <a:rPr lang="en-US" dirty="0" smtClean="0"/>
              <a:t> PPIs</a:t>
            </a:r>
          </a:p>
          <a:p>
            <a:pPr lvl="1"/>
            <a:r>
              <a:rPr lang="en-US" dirty="0" smtClean="0"/>
              <a:t>Ad un follow up </a:t>
            </a:r>
            <a:r>
              <a:rPr lang="en-US" dirty="0" err="1" smtClean="0"/>
              <a:t>endoscopico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di 75±2.94 </a:t>
            </a:r>
            <a:r>
              <a:rPr lang="en-US" dirty="0"/>
              <a:t>months, </a:t>
            </a:r>
            <a:r>
              <a:rPr lang="en-US" dirty="0" smtClean="0"/>
              <a:t>19/21 </a:t>
            </a:r>
            <a:r>
              <a:rPr lang="en-US" dirty="0"/>
              <a:t>patients had no esophagitis (90.48%)</a:t>
            </a:r>
            <a:endParaRPr lang="it-IT" b="1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1229896" y="4598740"/>
            <a:ext cx="100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*Van </a:t>
            </a:r>
            <a:r>
              <a:rPr lang="it-IT" sz="1200" dirty="0" err="1" smtClean="0"/>
              <a:t>Rijswijk</a:t>
            </a:r>
            <a:r>
              <a:rPr lang="it-IT" sz="1200" dirty="0" smtClean="0"/>
              <a:t> et al. </a:t>
            </a:r>
            <a:r>
              <a:rPr lang="it-IT" sz="1200" dirty="0" err="1" smtClean="0"/>
              <a:t>What</a:t>
            </a:r>
            <a:r>
              <a:rPr lang="it-IT" sz="1200" dirty="0" smtClean="0"/>
              <a:t> </a:t>
            </a:r>
            <a:r>
              <a:rPr lang="it-IT" sz="1200" dirty="0" err="1" smtClean="0"/>
              <a:t>is</a:t>
            </a:r>
            <a:r>
              <a:rPr lang="it-IT" sz="1200" dirty="0" smtClean="0"/>
              <a:t> </a:t>
            </a:r>
            <a:r>
              <a:rPr lang="it-IT" sz="1200" dirty="0" err="1" smtClean="0"/>
              <a:t>Weight</a:t>
            </a:r>
            <a:r>
              <a:rPr lang="it-IT" sz="1200" dirty="0" smtClean="0"/>
              <a:t> </a:t>
            </a:r>
            <a:r>
              <a:rPr lang="it-IT" sz="1200" dirty="0" err="1" smtClean="0"/>
              <a:t>Loss</a:t>
            </a:r>
            <a:r>
              <a:rPr lang="it-IT" sz="1200" dirty="0" smtClean="0"/>
              <a:t> </a:t>
            </a:r>
            <a:r>
              <a:rPr lang="it-IT" sz="1200" dirty="0" err="1" smtClean="0"/>
              <a:t>After</a:t>
            </a:r>
            <a:r>
              <a:rPr lang="it-IT" sz="1200" dirty="0" smtClean="0"/>
              <a:t> Bariatric Surgery </a:t>
            </a:r>
            <a:r>
              <a:rPr lang="it-IT" sz="1200" dirty="0" err="1" smtClean="0"/>
              <a:t>Expressed</a:t>
            </a:r>
            <a:r>
              <a:rPr lang="it-IT" sz="1200" dirty="0" smtClean="0"/>
              <a:t> in </a:t>
            </a:r>
            <a:r>
              <a:rPr lang="it-IT" sz="1200" dirty="0" err="1" smtClean="0"/>
              <a:t>Percentage</a:t>
            </a:r>
            <a:r>
              <a:rPr lang="it-IT" sz="1200" dirty="0" smtClean="0"/>
              <a:t> Total </a:t>
            </a:r>
            <a:r>
              <a:rPr lang="it-IT" sz="1200" dirty="0" err="1" smtClean="0"/>
              <a:t>Weight</a:t>
            </a:r>
            <a:r>
              <a:rPr lang="it-IT" sz="1200" dirty="0" smtClean="0"/>
              <a:t> </a:t>
            </a:r>
            <a:r>
              <a:rPr lang="it-IT" sz="1200" dirty="0" err="1" smtClean="0"/>
              <a:t>Loss</a:t>
            </a:r>
            <a:r>
              <a:rPr lang="it-IT" sz="1200" dirty="0" smtClean="0"/>
              <a:t> (%TWL)? A </a:t>
            </a:r>
            <a:r>
              <a:rPr lang="it-IT" sz="1200" dirty="0" err="1" smtClean="0"/>
              <a:t>Systematic</a:t>
            </a:r>
            <a:r>
              <a:rPr lang="it-IT" sz="1200" dirty="0" smtClean="0"/>
              <a:t> </a:t>
            </a:r>
            <a:r>
              <a:rPr lang="it-IT" sz="1200" dirty="0" err="1" smtClean="0"/>
              <a:t>Review</a:t>
            </a:r>
            <a:r>
              <a:rPr lang="it-IT" sz="1200" dirty="0" smtClean="0"/>
              <a:t>. Obes Surg 2021 </a:t>
            </a:r>
            <a:r>
              <a:rPr lang="it-IT" sz="1200" dirty="0" err="1" smtClean="0"/>
              <a:t>Aug</a:t>
            </a:r>
            <a:r>
              <a:rPr lang="it-IT" sz="1200" dirty="0" smtClean="0"/>
              <a:t>; 31(8):3833-3847.</a:t>
            </a:r>
            <a:endParaRPr lang="it-IT" sz="1200" dirty="0"/>
          </a:p>
        </p:txBody>
      </p:sp>
      <p:pic>
        <p:nvPicPr>
          <p:cNvPr id="7" name="Immagine 6" descr="ob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05" y="241444"/>
            <a:ext cx="4009735" cy="16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QUANDO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522" y="4595915"/>
            <a:ext cx="10166660" cy="1181265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it-IT" dirty="0" smtClean="0"/>
              <a:t>Pazienti che non hanno sintomi e EGDS negativa? Manometria?</a:t>
            </a:r>
          </a:p>
          <a:p>
            <a:pPr lvl="1"/>
            <a:r>
              <a:rPr lang="it-IT" dirty="0" smtClean="0"/>
              <a:t>17% </a:t>
            </a:r>
            <a:r>
              <a:rPr lang="it-IT" dirty="0" err="1" smtClean="0"/>
              <a:t>PPIs</a:t>
            </a:r>
            <a:r>
              <a:rPr lang="it-IT" dirty="0" smtClean="0"/>
              <a:t> a 1 anno</a:t>
            </a:r>
          </a:p>
          <a:p>
            <a:pPr lvl="1"/>
            <a:r>
              <a:rPr lang="it-IT" dirty="0" smtClean="0"/>
              <a:t>23% esofagite a 1 anno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55522" y="1939555"/>
            <a:ext cx="5570909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66700" lvl="0" indent="-26670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Questionario GERD-Q </a:t>
            </a:r>
            <a:r>
              <a:rPr lang="it-IT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pre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-op: sintomi da reflusso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03494" y="1930225"/>
            <a:ext cx="4418688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66700" lvl="0" indent="-26670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EGDS </a:t>
            </a:r>
            <a:r>
              <a:rPr lang="it-IT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pre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-op: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esofagite</a:t>
            </a: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396198" y="2479736"/>
            <a:ext cx="5842805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66700" lvl="0" indent="-26670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Manometria: pressione LES, presenza di ernia jatale</a:t>
            </a:r>
          </a:p>
        </p:txBody>
      </p:sp>
      <p:sp>
        <p:nvSpPr>
          <p:cNvPr id="7" name="Rettangolo 6"/>
          <p:cNvSpPr/>
          <p:nvPr/>
        </p:nvSpPr>
        <p:spPr>
          <a:xfrm>
            <a:off x="4061361" y="3032246"/>
            <a:ext cx="4690754" cy="128240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66700" lvl="0" indent="-266700" algn="ctr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 </a:t>
            </a:r>
            <a:r>
              <a:rPr lang="it-IT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ipotono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LES: Sleeve + </a:t>
            </a:r>
            <a:r>
              <a:rPr lang="it-IT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fundoplicatio</a:t>
            </a:r>
            <a:endParaRPr lang="it-IT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6700" lvl="0" indent="-266700" algn="ctr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 </a:t>
            </a:r>
            <a:r>
              <a:rPr lang="it-IT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normotono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 </a:t>
            </a:r>
            <a:r>
              <a:rPr lang="it-IT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ipertono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LES: RYGB</a:t>
            </a:r>
          </a:p>
          <a:p>
            <a:pPr marL="266700" lvl="0" indent="-266700" algn="ctr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 ernia </a:t>
            </a:r>
            <a:r>
              <a:rPr lang="it-IT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jatale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riparazione 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8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Manometria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27" y="207910"/>
            <a:ext cx="4837858" cy="17633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9" y="1745671"/>
            <a:ext cx="6232491" cy="51123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62" y="3110840"/>
            <a:ext cx="3438525" cy="1752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6501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02935" y="6158727"/>
            <a:ext cx="4647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1</a:t>
            </a:r>
            <a:r>
              <a:rPr lang="it-IT" dirty="0" smtClean="0"/>
              <a:t> Montreal </a:t>
            </a:r>
            <a:r>
              <a:rPr lang="it-IT" dirty="0" err="1" smtClean="0"/>
              <a:t>consensus</a:t>
            </a:r>
            <a:r>
              <a:rPr lang="it-IT" dirty="0" smtClean="0"/>
              <a:t>, </a:t>
            </a:r>
            <a:r>
              <a:rPr lang="it-IT" dirty="0" err="1" smtClean="0"/>
              <a:t>Am</a:t>
            </a:r>
            <a:r>
              <a:rPr lang="it-IT" dirty="0" smtClean="0"/>
              <a:t> </a:t>
            </a:r>
            <a:r>
              <a:rPr lang="it-IT" dirty="0" err="1" smtClean="0"/>
              <a:t>J</a:t>
            </a:r>
            <a:r>
              <a:rPr lang="it-IT" dirty="0" smtClean="0"/>
              <a:t> Gastroenterol 2006</a:t>
            </a:r>
            <a:endParaRPr lang="it-IT" dirty="0"/>
          </a:p>
          <a:p>
            <a:r>
              <a:rPr lang="it-IT" baseline="30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Updated</a:t>
            </a:r>
            <a:r>
              <a:rPr lang="it-IT" dirty="0" smtClean="0"/>
              <a:t> Lyon 2.0 </a:t>
            </a:r>
            <a:r>
              <a:rPr lang="it-IT" dirty="0" err="1" smtClean="0"/>
              <a:t>Criteria</a:t>
            </a:r>
            <a:r>
              <a:rPr lang="it-IT" dirty="0" smtClean="0"/>
              <a:t>, GUT 2023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20200" y="2127244"/>
            <a:ext cx="5023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Sleeve + </a:t>
            </a:r>
            <a:r>
              <a:rPr lang="it-IT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Fundoplicatio</a:t>
            </a: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perché?</a:t>
            </a:r>
          </a:p>
        </p:txBody>
      </p:sp>
      <p:sp>
        <p:nvSpPr>
          <p:cNvPr id="6" name="Rettangolo 5"/>
          <p:cNvSpPr/>
          <p:nvPr/>
        </p:nvSpPr>
        <p:spPr>
          <a:xfrm>
            <a:off x="5244106" y="1955146"/>
            <a:ext cx="6521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rgbClr val="4A66AC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Efficacia della </a:t>
            </a:r>
            <a:r>
              <a:rPr lang="it-IT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fundoplicatio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nella risoluzione del reflusso</a:t>
            </a:r>
          </a:p>
        </p:txBody>
      </p:sp>
      <p:sp>
        <p:nvSpPr>
          <p:cNvPr id="7" name="Rettangolo 6"/>
          <p:cNvSpPr/>
          <p:nvPr/>
        </p:nvSpPr>
        <p:spPr>
          <a:xfrm>
            <a:off x="5244106" y="2788516"/>
            <a:ext cx="652117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rgbClr val="4A66AC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Impatto sulle 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cause fisiologiche del reflusso: pressione statiche e dinamiche del LES, contrazioni dell’esofago distale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20687" y="4430286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lvl="0" indent="-26670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Quando?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057990" y="4416548"/>
            <a:ext cx="67111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§"/>
            </a:pPr>
            <a:r>
              <a:rPr lang="it-IT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% di pazienti senza reflusso che sono portati </a:t>
            </a:r>
            <a:r>
              <a:rPr lang="it-IT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 sviluppare 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GERD</a:t>
            </a:r>
          </a:p>
          <a:p>
            <a:pPr marL="566928" lvl="2" indent="-182880">
              <a:spcBef>
                <a:spcPts val="200"/>
              </a:spcBef>
              <a:spcAft>
                <a:spcPts val="400"/>
              </a:spcAft>
              <a:buClr>
                <a:srgbClr val="4A66A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Manometria?</a:t>
            </a:r>
          </a:p>
          <a:p>
            <a:pPr marL="566928" lvl="2" indent="-182880">
              <a:spcBef>
                <a:spcPts val="200"/>
              </a:spcBef>
              <a:spcAft>
                <a:spcPts val="400"/>
              </a:spcAft>
              <a:buClr>
                <a:srgbClr val="4A66AC"/>
              </a:buClr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pH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mr-IN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impedenzometria?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302017" y="4178000"/>
            <a:ext cx="2569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Sintomi problematici</a:t>
            </a:r>
            <a:r>
              <a:rPr lang="it-IT" sz="2400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endParaRPr lang="it-IT" sz="2400" dirty="0"/>
          </a:p>
        </p:txBody>
      </p:sp>
      <p:sp>
        <p:nvSpPr>
          <p:cNvPr id="13" name="Rettangolo 12"/>
          <p:cNvSpPr/>
          <p:nvPr/>
        </p:nvSpPr>
        <p:spPr>
          <a:xfrm>
            <a:off x="2298048" y="5043533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it-IT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Esofagite 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&gt; A</a:t>
            </a:r>
            <a:r>
              <a:rPr lang="it-IT" sz="2400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endParaRPr lang="it-IT" sz="2400" dirty="0"/>
          </a:p>
        </p:txBody>
      </p:sp>
      <p:sp>
        <p:nvSpPr>
          <p:cNvPr id="14" name="Rettangolo 13"/>
          <p:cNvSpPr/>
          <p:nvPr/>
        </p:nvSpPr>
        <p:spPr>
          <a:xfrm>
            <a:off x="2309323" y="5612622"/>
            <a:ext cx="2018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§"/>
            </a:pPr>
            <a:r>
              <a:rPr lang="it-IT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Ernia 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jatale</a:t>
            </a:r>
            <a:r>
              <a:rPr lang="it-IT" sz="2400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906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LINEE GUIDA SICOB 2023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6548" y="2108202"/>
            <a:ext cx="10058400" cy="452118"/>
          </a:xfrm>
        </p:spPr>
        <p:txBody>
          <a:bodyPr/>
          <a:lstStyle/>
          <a:p>
            <a:r>
              <a:rPr lang="it-IT" dirty="0" smtClean="0"/>
              <a:t>NISSEN SLEEVE o ROSSETTI SLEEVE o SLEEVE + FUNDOPLICATIO, MAI CITATE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6" y="3360715"/>
            <a:ext cx="4560655" cy="312568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27442" y="2514115"/>
            <a:ext cx="10485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PARTICOLARE NELLA SEZIONE «TIPOLOGIA DI INTERVENTO» NON VIENE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CONSIDERATA NEL CASO 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 PAZIENTE CON MRGE. </a:t>
            </a:r>
          </a:p>
        </p:txBody>
      </p:sp>
    </p:spTree>
    <p:extLst>
      <p:ext uri="{BB962C8B-B14F-4D97-AF65-F5344CB8AC3E}">
        <p14:creationId xmlns:p14="http://schemas.microsoft.com/office/powerpoint/2010/main" val="412190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LINEE GUIDA SICOB 2023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40" y="1879800"/>
            <a:ext cx="6721443" cy="4606597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 flipH="1">
            <a:off x="3336968" y="2078181"/>
            <a:ext cx="5925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H="1">
            <a:off x="3162794" y="2681843"/>
            <a:ext cx="32023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2812494" y="2254331"/>
            <a:ext cx="40276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8324603" y="3503221"/>
            <a:ext cx="938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2980706" y="3669475"/>
            <a:ext cx="6282047" cy="237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980706" y="3871356"/>
            <a:ext cx="55101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8657112" y="4536374"/>
            <a:ext cx="6056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2968831" y="4714504"/>
            <a:ext cx="45244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4037610" y="4880758"/>
            <a:ext cx="5225143" cy="11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2980706" y="5035138"/>
            <a:ext cx="4726380" cy="11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6264235" y="5902036"/>
            <a:ext cx="29628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2968831" y="6080166"/>
            <a:ext cx="6258297" cy="11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2980706" y="6246422"/>
            <a:ext cx="37526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2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Perché? GERD dopo Sleeve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81" y="1971060"/>
            <a:ext cx="4549722" cy="4116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043563" y="1971060"/>
            <a:ext cx="5165759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66700" lvl="0" indent="-26670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Genco</a:t>
            </a:r>
            <a:r>
              <a:rPr lang="it-IT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et al. SOARD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2016: GERD post Sleeve</a:t>
            </a:r>
            <a:endParaRPr lang="it-IT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63" y="3085152"/>
            <a:ext cx="4846598" cy="26037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336800" y="3241040"/>
            <a:ext cx="985520" cy="1991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35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Perché? </a:t>
            </a:r>
            <a:r>
              <a:rPr lang="it-IT" sz="4400" dirty="0" smtClean="0"/>
              <a:t>Anche RYGB non esente da GERD </a:t>
            </a:r>
            <a:endParaRPr lang="it-IT" sz="4400" dirty="0"/>
          </a:p>
        </p:txBody>
      </p:sp>
      <p:sp>
        <p:nvSpPr>
          <p:cNvPr id="4" name="Rettangolo 3"/>
          <p:cNvSpPr/>
          <p:nvPr/>
        </p:nvSpPr>
        <p:spPr>
          <a:xfrm>
            <a:off x="1043562" y="2552951"/>
            <a:ext cx="10107367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66700" lvl="0" indent="-26670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Holmberg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D et </a:t>
            </a:r>
            <a:r>
              <a:rPr lang="it-IT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al. </a:t>
            </a:r>
            <a:r>
              <a:rPr lang="it-IT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Aliment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Pharmacol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Ther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2019: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studio nazionale di coorte condotto da Karolinska </a:t>
            </a:r>
            <a:r>
              <a:rPr lang="it-I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Institute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tutti gli adulti affetti da GERD e obesità che sono stati sottoposti a RYGB in Svezia tra il 2006 e il 2015, con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completo </a:t>
            </a:r>
            <a:r>
              <a:rPr lang="it-IT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follow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up al 2016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circa 2500 pazienti, mostrano riduzione dei sintomi da reflusso, ma circa il </a:t>
            </a:r>
            <a:r>
              <a:rPr lang="it-IT" sz="2000" b="1" dirty="0" smtClean="0"/>
              <a:t>50 % dei pazienti operati necessita di terapia continua con </a:t>
            </a:r>
            <a:r>
              <a:rPr lang="it-IT" sz="2000" b="1" dirty="0" err="1" smtClean="0"/>
              <a:t>PPIs</a:t>
            </a:r>
            <a:r>
              <a:rPr lang="it-IT" sz="2000" b="1" dirty="0" smtClean="0"/>
              <a:t> entro 2 anni dall’intervento di RYGB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endParaRPr lang="it-IT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3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Sleeve + </a:t>
            </a:r>
            <a:r>
              <a:rPr lang="it-IT" dirty="0" err="1" smtClean="0"/>
              <a:t>Fundoplicatio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209322" y="2125191"/>
            <a:ext cx="5165759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66700" lvl="0" indent="-26670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Olmi et </a:t>
            </a:r>
            <a:r>
              <a:rPr lang="it-IT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al. SOARD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2017: Sleeve + Rossetti</a:t>
            </a:r>
            <a:endParaRPr lang="it-IT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22" y="2612572"/>
            <a:ext cx="5184413" cy="209048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ttangolo 5"/>
          <p:cNvSpPr/>
          <p:nvPr/>
        </p:nvSpPr>
        <p:spPr>
          <a:xfrm>
            <a:off x="934699" y="2130948"/>
            <a:ext cx="5165759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66700" lvl="0" indent="-26670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Nocca et </a:t>
            </a:r>
            <a:r>
              <a:rPr lang="it-IT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al. SOARD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2016: Sleeve + </a:t>
            </a:r>
            <a:r>
              <a:rPr lang="it-IT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Nissen</a:t>
            </a:r>
            <a:endParaRPr lang="it-IT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9" y="2612573"/>
            <a:ext cx="5165759" cy="209361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9124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Perché? </a:t>
            </a:r>
            <a:r>
              <a:rPr lang="it-IT" sz="4400" dirty="0" smtClean="0"/>
              <a:t>Prima </a:t>
            </a:r>
            <a:r>
              <a:rPr lang="it-IT" sz="4400" dirty="0" err="1" smtClean="0"/>
              <a:t>consensus</a:t>
            </a:r>
            <a:r>
              <a:rPr lang="it-IT" sz="4400" dirty="0" smtClean="0"/>
              <a:t> Sleeve e GERD </a:t>
            </a:r>
            <a:endParaRPr lang="it-IT" sz="4400" dirty="0"/>
          </a:p>
        </p:txBody>
      </p:sp>
      <p:sp>
        <p:nvSpPr>
          <p:cNvPr id="4" name="Rettangolo 3"/>
          <p:cNvSpPr/>
          <p:nvPr/>
        </p:nvSpPr>
        <p:spPr>
          <a:xfrm>
            <a:off x="1043563" y="2357140"/>
            <a:ext cx="10095492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Assalia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A, </a:t>
            </a:r>
            <a:r>
              <a:rPr lang="it-IT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Gagner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G, </a:t>
            </a:r>
            <a:r>
              <a:rPr lang="it-IT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Nedelcu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M, </a:t>
            </a:r>
            <a:r>
              <a:rPr lang="it-IT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Ramos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AC, Nocca D. </a:t>
            </a:r>
            <a:r>
              <a:rPr lang="it-IT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SOARD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2020: </a:t>
            </a:r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Viene enfatizzata l’importanza della EGDS </a:t>
            </a:r>
            <a:r>
              <a:rPr lang="it-I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-operatoria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Il </a:t>
            </a:r>
            <a:r>
              <a:rPr lang="en-US" sz="2000" dirty="0" err="1" smtClean="0"/>
              <a:t>ruolo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test </a:t>
            </a:r>
            <a:r>
              <a:rPr lang="en-US" sz="2000" dirty="0" err="1" smtClean="0"/>
              <a:t>specifici</a:t>
            </a:r>
            <a:r>
              <a:rPr lang="en-US" sz="2000" dirty="0" smtClean="0"/>
              <a:t> per GERD (e.g., </a:t>
            </a:r>
            <a:r>
              <a:rPr lang="en-US" sz="2000" dirty="0" err="1" smtClean="0"/>
              <a:t>manometria</a:t>
            </a:r>
            <a:r>
              <a:rPr lang="en-US" sz="2000" dirty="0" smtClean="0"/>
              <a:t>, pH </a:t>
            </a:r>
            <a:r>
              <a:rPr lang="en-US" sz="2000" dirty="0" err="1" smtClean="0"/>
              <a:t>metria</a:t>
            </a:r>
            <a:r>
              <a:rPr lang="en-US" sz="2000" dirty="0" smtClean="0"/>
              <a:t>) e </a:t>
            </a:r>
            <a:r>
              <a:rPr lang="en-US" sz="2000" dirty="0" err="1" smtClean="0"/>
              <a:t>l’esatto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programma</a:t>
            </a:r>
            <a:r>
              <a:rPr lang="en-US" sz="2000" dirty="0" smtClean="0"/>
              <a:t> di </a:t>
            </a:r>
            <a:r>
              <a:rPr lang="en-US" sz="2000" dirty="0" err="1" smtClean="0"/>
              <a:t>sorveglianza</a:t>
            </a:r>
            <a:r>
              <a:rPr lang="en-US" sz="2000" dirty="0" smtClean="0"/>
              <a:t> </a:t>
            </a:r>
            <a:r>
              <a:rPr lang="en-US" sz="2000" dirty="0" err="1" smtClean="0"/>
              <a:t>devono</a:t>
            </a:r>
            <a:r>
              <a:rPr lang="en-US" sz="2000" dirty="0" smtClean="0"/>
              <a:t> </a:t>
            </a:r>
            <a:r>
              <a:rPr lang="en-US" sz="2000" dirty="0" err="1" smtClean="0"/>
              <a:t>essere</a:t>
            </a:r>
            <a:r>
              <a:rPr lang="en-US" sz="2000" dirty="0" smtClean="0"/>
              <a:t> </a:t>
            </a:r>
            <a:r>
              <a:rPr lang="en-US" sz="2000" dirty="0" err="1" smtClean="0"/>
              <a:t>definiti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 Sleeve è </a:t>
            </a:r>
            <a:r>
              <a:rPr lang="en-US" sz="2000" dirty="0" err="1" smtClean="0"/>
              <a:t>stata</a:t>
            </a:r>
            <a:r>
              <a:rPr lang="en-US" sz="2000" dirty="0" smtClean="0"/>
              <a:t> vista come </a:t>
            </a:r>
            <a:r>
              <a:rPr lang="en-US" sz="2000" dirty="0" err="1" smtClean="0"/>
              <a:t>controindicata</a:t>
            </a:r>
            <a:r>
              <a:rPr lang="en-US" sz="2000" dirty="0" smtClean="0"/>
              <a:t> </a:t>
            </a:r>
            <a:r>
              <a:rPr lang="en-US" sz="2000" dirty="0" err="1" smtClean="0"/>
              <a:t>nei</a:t>
            </a:r>
            <a:r>
              <a:rPr lang="en-US" sz="2000" dirty="0" smtClean="0"/>
              <a:t> </a:t>
            </a:r>
            <a:r>
              <a:rPr lang="en-US" sz="2000" dirty="0" err="1" smtClean="0"/>
              <a:t>pazienti</a:t>
            </a:r>
            <a:r>
              <a:rPr lang="en-US" sz="2000" dirty="0" smtClean="0"/>
              <a:t> con alto </a:t>
            </a:r>
            <a:r>
              <a:rPr lang="en-US" sz="2000" dirty="0" err="1" smtClean="0"/>
              <a:t>grado</a:t>
            </a:r>
            <a:r>
              <a:rPr lang="en-US" sz="2000" dirty="0" smtClean="0"/>
              <a:t> </a:t>
            </a:r>
            <a:r>
              <a:rPr lang="en-US" sz="2000" dirty="0" err="1" smtClean="0"/>
              <a:t>endoscopico</a:t>
            </a:r>
            <a:r>
              <a:rPr lang="en-US" sz="2000" dirty="0" smtClean="0"/>
              <a:t> o </a:t>
            </a:r>
            <a:r>
              <a:rPr lang="en-US" sz="2000" dirty="0" err="1" smtClean="0"/>
              <a:t>clinico</a:t>
            </a:r>
            <a:r>
              <a:rPr lang="en-US" sz="2000" dirty="0" smtClean="0"/>
              <a:t> di GERD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 Sleeve + </a:t>
            </a:r>
            <a:r>
              <a:rPr lang="en-US" sz="2000" dirty="0" err="1" smtClean="0"/>
              <a:t>fundoplicatio</a:t>
            </a:r>
            <a:r>
              <a:rPr lang="en-US" sz="2000" dirty="0" smtClean="0"/>
              <a:t> è </a:t>
            </a:r>
            <a:r>
              <a:rPr lang="en-US" sz="2000" dirty="0" err="1" smtClean="0"/>
              <a:t>emersa</a:t>
            </a:r>
            <a:r>
              <a:rPr lang="en-US" sz="2000" dirty="0" smtClean="0"/>
              <a:t> come </a:t>
            </a:r>
            <a:r>
              <a:rPr lang="en-US" sz="2000" dirty="0" err="1" smtClean="0"/>
              <a:t>un’opzione</a:t>
            </a:r>
            <a:r>
              <a:rPr lang="en-US" sz="2000" dirty="0" smtClean="0"/>
              <a:t> </a:t>
            </a:r>
            <a:r>
              <a:rPr lang="en-US" sz="2000" dirty="0" err="1" smtClean="0"/>
              <a:t>valida</a:t>
            </a:r>
            <a:r>
              <a:rPr lang="en-US" sz="2000" dirty="0" smtClean="0"/>
              <a:t> </a:t>
            </a:r>
            <a:r>
              <a:rPr lang="en-US" sz="2000" dirty="0" err="1" smtClean="0"/>
              <a:t>nei</a:t>
            </a:r>
            <a:r>
              <a:rPr lang="en-US" sz="2000" dirty="0" smtClean="0"/>
              <a:t> </a:t>
            </a:r>
            <a:r>
              <a:rPr lang="en-US" sz="2000" dirty="0" err="1" smtClean="0"/>
              <a:t>pazienti</a:t>
            </a:r>
            <a:r>
              <a:rPr lang="en-US" sz="2000" dirty="0" smtClean="0"/>
              <a:t> </a:t>
            </a:r>
            <a:r>
              <a:rPr lang="en-US" sz="2000" dirty="0" err="1" smtClean="0"/>
              <a:t>affetti</a:t>
            </a:r>
            <a:r>
              <a:rPr lang="en-US" sz="2000" dirty="0" smtClean="0"/>
              <a:t> da </a:t>
            </a:r>
            <a:r>
              <a:rPr lang="en-US" sz="2000" dirty="0" err="1" smtClean="0"/>
              <a:t>obesità</a:t>
            </a:r>
            <a:r>
              <a:rPr lang="en-US" sz="2000" dirty="0" smtClean="0"/>
              <a:t> e GERD.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166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Perche</a:t>
            </a:r>
            <a:r>
              <a:rPr lang="it-IT" dirty="0" smtClean="0"/>
              <a:t>? Efficacia Sleeve + </a:t>
            </a:r>
            <a:r>
              <a:rPr lang="it-IT" dirty="0" err="1" smtClean="0"/>
              <a:t>Fundoplicatio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6547" y="2084450"/>
            <a:ext cx="10231265" cy="810407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t-IT" b="1" dirty="0" smtClean="0"/>
              <a:t>Olmi et al, OBSU 2022. STUDIO RANDOMIZZATO</a:t>
            </a:r>
            <a:r>
              <a:rPr lang="it-IT" dirty="0" smtClean="0"/>
              <a:t>: 278 pazienti, no sintomi reflusso, no </a:t>
            </a:r>
            <a:r>
              <a:rPr lang="it-IT" dirty="0" err="1" smtClean="0"/>
              <a:t>PPIs</a:t>
            </a:r>
            <a:r>
              <a:rPr lang="it-IT" dirty="0" smtClean="0"/>
              <a:t>. Randomizzati in 2 gruppi. 140 pazienti sottoposti a Sleeve, 138 pazienti sottoposti a Sleeve + Rossetti. Risultati a 1 anno.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21" y="3001733"/>
            <a:ext cx="3937970" cy="20587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3" y="2966108"/>
            <a:ext cx="3375434" cy="20974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04" y="5019233"/>
            <a:ext cx="4499885" cy="174970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686889" y="6399603"/>
            <a:ext cx="1763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Perforazione 6/138, 4.3%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92221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manometrici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61" y="2118384"/>
            <a:ext cx="3640138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1" y="3882613"/>
            <a:ext cx="7924800" cy="18478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1070277"/>
            <a:ext cx="4127850" cy="20962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54880" y="21234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 </a:t>
            </a:r>
            <a:r>
              <a:rPr lang="it-IT" dirty="0" err="1" smtClean="0"/>
              <a:t>days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861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2092</TotalTime>
  <Words>693</Words>
  <Application>Microsoft Macintosh PowerPoint</Application>
  <PresentationFormat>Personalizzato</PresentationFormat>
  <Paragraphs>60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RetrospectVTI</vt:lpstr>
      <vt:lpstr>PERCHE’ E QUANDO NISSEN – SLEEVE </vt:lpstr>
      <vt:lpstr>LINEE GUIDA SICOB 2023</vt:lpstr>
      <vt:lpstr>LINEE GUIDA SICOB 2023</vt:lpstr>
      <vt:lpstr>Perché? GERD dopo Sleeve </vt:lpstr>
      <vt:lpstr>Perché? Anche RYGB non esente da GERD </vt:lpstr>
      <vt:lpstr>Sleeve + Fundoplicatio</vt:lpstr>
      <vt:lpstr>Perché? Prima consensus Sleeve e GERD </vt:lpstr>
      <vt:lpstr>Perche? Efficacia Sleeve + Fundoplicatio</vt:lpstr>
      <vt:lpstr>RISULTATI manometrici</vt:lpstr>
      <vt:lpstr>RISULTATI a lungo termine </vt:lpstr>
      <vt:lpstr>QUANDO ?</vt:lpstr>
      <vt:lpstr>Manometria </vt:lpstr>
      <vt:lpstr>Conclusioni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Giovanni Cesana</cp:lastModifiedBy>
  <cp:revision>64</cp:revision>
  <dcterms:created xsi:type="dcterms:W3CDTF">2022-02-27T17:36:31Z</dcterms:created>
  <dcterms:modified xsi:type="dcterms:W3CDTF">2024-05-10T12:29:51Z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